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r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57158" y="1285860"/>
            <a:ext cx="85011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Не быть подчиненным никакому закону – значит быть лишённым самой спасительной защиты, ибо законы должны нас защищать не только от других, но и от себя </a:t>
            </a:r>
            <a:r>
              <a:rPr lang="ru-RU" sz="3200" b="1" dirty="0" smtClean="0">
                <a:solidFill>
                  <a:srgbClr val="C00000"/>
                </a:solidFill>
              </a:rPr>
              <a:t>самих.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                                                         Генрих Гейне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</a:t>
            </a:r>
            <a:endParaRPr kumimoji="0" lang="ru-RU" sz="4400" b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pic>
        <p:nvPicPr>
          <p:cNvPr id="8193" name="Picture 1" descr="G:\1470384110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14414" y="4000504"/>
            <a:ext cx="3475790" cy="26431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357166"/>
            <a:ext cx="664373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C00000"/>
                </a:solidFill>
              </a:rPr>
              <a:t>Тема урока: </a:t>
            </a:r>
            <a:endParaRPr lang="ru-RU" sz="4400" dirty="0" smtClean="0">
              <a:solidFill>
                <a:srgbClr val="C000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«</a:t>
            </a:r>
            <a:r>
              <a:rPr lang="ru-RU" sz="4800" b="1" dirty="0" smtClean="0">
                <a:solidFill>
                  <a:srgbClr val="C00000"/>
                </a:solidFill>
              </a:rPr>
              <a:t>Роль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п</a:t>
            </a:r>
            <a:r>
              <a:rPr lang="ru-RU" sz="4800" b="1" dirty="0" smtClean="0">
                <a:solidFill>
                  <a:srgbClr val="C00000"/>
                </a:solidFill>
              </a:rPr>
              <a:t>рава 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в жизни человека, общества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и государства»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" name="Picture 1" descr="G:\740_118672.jpg"/>
          <p:cNvPicPr>
            <a:picLocks noChangeAspect="1" noChangeArrowheads="1"/>
          </p:cNvPicPr>
          <p:nvPr/>
        </p:nvPicPr>
        <p:blipFill>
          <a:blip r:embed="rId2"/>
          <a:srcRect l="21250" r="21250"/>
          <a:stretch>
            <a:fillRect/>
          </a:stretch>
        </p:blipFill>
        <p:spPr bwMode="auto">
          <a:xfrm rot="20958291">
            <a:off x="583910" y="3002276"/>
            <a:ext cx="2654208" cy="34619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21429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 имуществу, нажитому супругами во время брака (общему имуществу супругов), относятся доходы каждого из супругов от трудовой деятельности, предпринимательской деятельности и результатов интеллектуальной деятельности, полученные ими пенсии, пособия, а также иные денежные выплаты, не имеющие специального целевого назначения (суммы материальной помощи, суммы, выплаченные в возмещение ущерба в связи с утратой трудоспособности вследствие увечья либо иного повреждения здоровья, и другие).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Право на общее имущество супругов принадлежит также супругу, который в период брака осуществлял ведение домашнего хозяйства, уход за детьми или по другим уважительным причинам не имел самостоятельного дохода.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Ребенок не имеет права собственности на имущество родителей, родители не имеют права собственности на имущество ребенка. Дети и родители, проживающие совместно, могут владеть и пользоваться имуществом друг друга по взаимному согласию.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607220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Семейный кодекс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285728"/>
            <a:ext cx="88582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 договору дарения одна сторона (даритель) безвозмездно передает или обязуется передать другой стороне (одаряемому) вещь в собственность либо имущественное пользование.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 договору купли-продажи одна сторона (продавец) обязуется передать вещь (товар) в собственность другой стороне (покупателю), а покупатель обязуется принять этот товар и уплатить за него определенную денежную сумму (цену).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 купле-продаже ценных бумаг и валютных ценностей положения, предусмотренные настоящим параграфом, применяются, если законом не установлены специальные правила их купли-продажи.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случаях, предусмотренных настоящим Кодексом или иным законом, особенности купли и продажи товаров отдельных видов определяются законами и иными правовыми актами.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607220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Гражданский кодекс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571480"/>
            <a:ext cx="864399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Преступлением признается виновно совершенное общественно опасное деяние, запрещенное настоящим Кодексом под угрозой наказания.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Не является преступлением действие (бездействие), хотя формально и содержащее признаки какого-либо деяния, предусмотренного настоящим Кодексом, но в силу малозначительности не представляющее общественной опасности.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Не является преступлением причинение вреда посягающему лицу в состоянии необходимой обороны, то есть при защите личности и прав обороняющегося или других лиц, охраняемых законом интересов общества или государства от общественно опасного посягательства, если это посягательство было сопряжено с насилием, опасным для жизни обороняющегося или другого лица, либо с непосредственной угрозой применения такого насилия.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607220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Уголовный кодекс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42844" y="714356"/>
            <a:ext cx="878684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Нарушение права потребителя на получение необходимой и достоверной информации о реализуемом товаре (работе, услуге), об изготовителе, о продавце, об исполнителе и о режиме их работы - влечет предупреждение или наложение административного штрафа на должностных лиц в размере от пятисот до одной тысячи рублей; на юридических лиц - от пяти тысяч до десяти тысяч рублей.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Включение в договор условий, ущемляющих права потребителя, установленные законодательством о защите прав потребителей, - влечет наложение административного штрафа на должностных лиц в размере от одной тысячи до двух тысяч рублей; на юридических лиц - от десяти тысяч до двадцати тысяч рублей.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6000768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Административный кодекс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50122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Лицо, поступающее на работу, предъявляет работодателю: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паспорт или иной документ, удостоверяющий личность;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трудовую книжку, за исключением случаев, когда трудовой договор заключается впервые или работник поступает на работу на условиях совместительства;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страховое свидетельство обязательного пенсионного страхования;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документы воинского учета - для военнообязанных и лиц, подлежащих призыву на военную службу;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документ об образовании и (или) о квалификации или наличии специальных знаний - при поступлении на работу, требующую специальных знаний или специальной подготовки;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•	справку о наличии (отсутствии) судимости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Запрещается применение труда лиц в возрасте до восемнадцати лет на работах с вредными и (или) опасными условиями труда, на подземных работах, а также на работах, выполнение которых может причинить вред их здоровью и нравственному развитию (игорный бизнес, работа в ночных кабаре и клубах, производство, перевозка и торговля спиртными напитками, табачными изделиями, наркотическими и иными токсическими препаратами, материалами эротического содержания).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607220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Трудовой кодекс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55007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Семейный кодекс</a:t>
            </a:r>
          </a:p>
          <a:p>
            <a:pPr algn="just"/>
            <a:endParaRPr lang="ru-RU" sz="36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Гражданский кодекс</a:t>
            </a:r>
          </a:p>
          <a:p>
            <a:pPr algn="just"/>
            <a:endParaRPr lang="ru-RU" sz="36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Уголовный кодекс</a:t>
            </a:r>
          </a:p>
          <a:p>
            <a:pPr algn="just"/>
            <a:endParaRPr lang="ru-RU" sz="36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Административный кодекс</a:t>
            </a:r>
          </a:p>
          <a:p>
            <a:pPr algn="just"/>
            <a:endParaRPr lang="ru-RU" sz="36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Трудовой кодекс</a:t>
            </a: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0826" y="428604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Частное право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2264" y="4929198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Частное право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2571744"/>
            <a:ext cx="264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Публичное право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2264" y="1500174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Частное право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0794" y="3714752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Публичное право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78645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 частноправовых отношениях вмешательство государства ограниченно.</a:t>
            </a:r>
            <a:endParaRPr lang="ru-RU" sz="2400" b="1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612845"/>
            <a:ext cx="87154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Домашнее </a:t>
            </a:r>
            <a:r>
              <a:rPr lang="ru-RU" sz="2800" b="1" dirty="0" smtClean="0">
                <a:solidFill>
                  <a:srgbClr val="C00000"/>
                </a:solidFill>
              </a:rPr>
              <a:t>задание:</a:t>
            </a:r>
            <a:endParaRPr lang="ru-RU" sz="2800" dirty="0" smtClean="0"/>
          </a:p>
          <a:p>
            <a:endParaRPr lang="ru-RU" sz="2400" dirty="0" smtClean="0"/>
          </a:p>
          <a:p>
            <a:r>
              <a:rPr lang="ru-RU" sz="2400" b="1" dirty="0" smtClean="0"/>
              <a:t>Для всех </a:t>
            </a:r>
            <a:r>
              <a:rPr lang="ru-RU" sz="2400" b="1" dirty="0" smtClean="0"/>
              <a:t>- § </a:t>
            </a:r>
            <a:r>
              <a:rPr lang="ru-RU" sz="2400" b="1" dirty="0" smtClean="0"/>
              <a:t>8</a:t>
            </a:r>
            <a:endParaRPr lang="ru-RU" sz="2400" b="1" dirty="0" smtClean="0"/>
          </a:p>
          <a:p>
            <a:r>
              <a:rPr lang="ru-RU" sz="2400" b="1" dirty="0" smtClean="0"/>
              <a:t>Вопросы, стр. 77-78.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Индивидуальные задания: </a:t>
            </a:r>
          </a:p>
          <a:p>
            <a:r>
              <a:rPr lang="ru-RU" sz="2400" b="1" dirty="0" smtClean="0"/>
              <a:t>объяснить </a:t>
            </a:r>
            <a:r>
              <a:rPr lang="ru-RU" sz="2400" b="1" dirty="0" smtClean="0"/>
              <a:t>смысл высказываний (стр. 78 учебника), привести по одному аргументу в подтверждение.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: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0562" y="3571876"/>
            <a:ext cx="4143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Урок окончен. </a:t>
            </a:r>
          </a:p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Всем спасибо!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025" name="Picture 1" descr="G:\svod-kodeksov-i-zakonov-rossiyskoy-federatsii-l444391.jpg"/>
          <p:cNvPicPr>
            <a:picLocks noChangeAspect="1" noChangeArrowheads="1"/>
          </p:cNvPicPr>
          <p:nvPr/>
        </p:nvPicPr>
        <p:blipFill>
          <a:blip r:embed="rId2">
            <a:lum bright="10000" contrast="20000"/>
          </a:blip>
          <a:srcRect l="17187" r="16015"/>
          <a:stretch>
            <a:fillRect/>
          </a:stretch>
        </p:blipFill>
        <p:spPr bwMode="auto">
          <a:xfrm>
            <a:off x="0" y="2286000"/>
            <a:ext cx="4071966" cy="4572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642918"/>
            <a:ext cx="84296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Народ должен защищать закон, как свой оплот, как охранительную свою </a:t>
            </a:r>
            <a:r>
              <a:rPr lang="ru-RU" sz="3200" b="1" dirty="0" smtClean="0">
                <a:solidFill>
                  <a:srgbClr val="FF0000"/>
                </a:solidFill>
              </a:rPr>
              <a:t>стену.</a:t>
            </a:r>
          </a:p>
          <a:p>
            <a:pPr algn="r"/>
            <a:r>
              <a:rPr lang="ru-RU" sz="2800" dirty="0" err="1" smtClean="0">
                <a:solidFill>
                  <a:srgbClr val="FF0000"/>
                </a:solidFill>
              </a:rPr>
              <a:t>Эфесский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Гераклит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141</TotalTime>
  <Words>607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23</cp:revision>
  <dcterms:created xsi:type="dcterms:W3CDTF">2016-10-01T06:46:42Z</dcterms:created>
  <dcterms:modified xsi:type="dcterms:W3CDTF">2016-10-01T12:43:21Z</dcterms:modified>
</cp:coreProperties>
</file>